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70" r:id="rId16"/>
    <p:sldId id="272" r:id="rId1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FEF-F7DC-407E-89BF-EC7CEA262AF8}" type="datetimeFigureOut">
              <a:rPr lang="he-IL" smtClean="0"/>
              <a:t>כ"ג/סיון/תשפ"ב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6C2-536D-42C0-BFCC-8AEF9F3D03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455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FEF-F7DC-407E-89BF-EC7CEA262AF8}" type="datetimeFigureOut">
              <a:rPr lang="he-IL" smtClean="0"/>
              <a:t>כ"ג/סיון/תשפ"ב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6C2-536D-42C0-BFCC-8AEF9F3D03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824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FEF-F7DC-407E-89BF-EC7CEA262AF8}" type="datetimeFigureOut">
              <a:rPr lang="he-IL" smtClean="0"/>
              <a:t>כ"ג/סיון/תשפ"ב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6C2-536D-42C0-BFCC-8AEF9F3D03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31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FEF-F7DC-407E-89BF-EC7CEA262AF8}" type="datetimeFigureOut">
              <a:rPr lang="he-IL" smtClean="0"/>
              <a:t>כ"ג/סיון/תשפ"ב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6C2-536D-42C0-BFCC-8AEF9F3D03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75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FEF-F7DC-407E-89BF-EC7CEA262AF8}" type="datetimeFigureOut">
              <a:rPr lang="he-IL" smtClean="0"/>
              <a:t>כ"ג/סיון/תשפ"ב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6C2-536D-42C0-BFCC-8AEF9F3D03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376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FEF-F7DC-407E-89BF-EC7CEA262AF8}" type="datetimeFigureOut">
              <a:rPr lang="he-IL" smtClean="0"/>
              <a:t>כ"ג/סיון/תשפ"ב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6C2-536D-42C0-BFCC-8AEF9F3D03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587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FEF-F7DC-407E-89BF-EC7CEA262AF8}" type="datetimeFigureOut">
              <a:rPr lang="he-IL" smtClean="0"/>
              <a:t>כ"ג/סיון/תשפ"ב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6C2-536D-42C0-BFCC-8AEF9F3D03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997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FEF-F7DC-407E-89BF-EC7CEA262AF8}" type="datetimeFigureOut">
              <a:rPr lang="he-IL" smtClean="0"/>
              <a:t>כ"ג/סיון/תשפ"ב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6C2-536D-42C0-BFCC-8AEF9F3D03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0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FEF-F7DC-407E-89BF-EC7CEA262AF8}" type="datetimeFigureOut">
              <a:rPr lang="he-IL" smtClean="0"/>
              <a:t>כ"ג/סיון/תשפ"ב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6C2-536D-42C0-BFCC-8AEF9F3D03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822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FEF-F7DC-407E-89BF-EC7CEA262AF8}" type="datetimeFigureOut">
              <a:rPr lang="he-IL" smtClean="0"/>
              <a:t>כ"ג/סיון/תשפ"ב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6C2-536D-42C0-BFCC-8AEF9F3D03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077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FEF-F7DC-407E-89BF-EC7CEA262AF8}" type="datetimeFigureOut">
              <a:rPr lang="he-IL" smtClean="0"/>
              <a:t>כ"ג/סיון/תשפ"ב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6C2-536D-42C0-BFCC-8AEF9F3D03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823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75FEF-F7DC-407E-89BF-EC7CEA262AF8}" type="datetimeFigureOut">
              <a:rPr lang="he-IL" smtClean="0"/>
              <a:t>כ"ג/סיון/תשפ"ב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466C2-536D-42C0-BFCC-8AEF9F3D03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432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/>
          <p:cNvGrpSpPr/>
          <p:nvPr/>
        </p:nvGrpSpPr>
        <p:grpSpPr>
          <a:xfrm>
            <a:off x="0" y="0"/>
            <a:ext cx="5048518" cy="6858000"/>
            <a:chOff x="0" y="0"/>
            <a:chExt cx="3799268" cy="4758730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0" r="18010"/>
            <a:stretch/>
          </p:blipFill>
          <p:spPr>
            <a:xfrm>
              <a:off x="0" y="0"/>
              <a:ext cx="3799268" cy="3835400"/>
            </a:xfrm>
            <a:prstGeom prst="rect">
              <a:avLst/>
            </a:prstGeom>
          </p:spPr>
        </p:pic>
        <p:sp>
          <p:nvSpPr>
            <p:cNvPr id="6" name="מלבן 5"/>
            <p:cNvSpPr/>
            <p:nvPr/>
          </p:nvSpPr>
          <p:spPr>
            <a:xfrm>
              <a:off x="253284" y="3835400"/>
              <a:ext cx="2270975" cy="92333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/>
              <a:r>
                <a:rPr lang="en-US" b="1" i="0" dirty="0" smtClean="0">
                  <a:solidFill>
                    <a:srgbClr val="090909"/>
                  </a:solidFill>
                  <a:effectLst/>
                  <a:latin typeface="Arial" panose="020B0604020202020204" pitchFamily="34" charset="0"/>
                </a:rPr>
                <a:t>IH-1000 System</a:t>
              </a:r>
            </a:p>
            <a:p>
              <a:pPr algn="ctr"/>
              <a:r>
                <a:rPr lang="en-US" dirty="0" smtClean="0"/>
                <a:t/>
              </a:r>
              <a:br>
                <a:rPr lang="en-US" dirty="0" smtClean="0"/>
              </a:br>
              <a:endParaRPr lang="he-IL" dirty="0"/>
            </a:p>
          </p:txBody>
        </p:sp>
      </p:grpSp>
      <p:grpSp>
        <p:nvGrpSpPr>
          <p:cNvPr id="10" name="קבוצה 9"/>
          <p:cNvGrpSpPr/>
          <p:nvPr/>
        </p:nvGrpSpPr>
        <p:grpSpPr>
          <a:xfrm>
            <a:off x="7899176" y="257577"/>
            <a:ext cx="4292824" cy="6168981"/>
            <a:chOff x="7147243" y="1"/>
            <a:chExt cx="5044757" cy="6654339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9" r="15414"/>
            <a:stretch/>
          </p:blipFill>
          <p:spPr>
            <a:xfrm>
              <a:off x="7147243" y="1"/>
              <a:ext cx="5044757" cy="5527350"/>
            </a:xfrm>
            <a:prstGeom prst="rect">
              <a:avLst/>
            </a:prstGeom>
          </p:spPr>
        </p:pic>
        <p:sp>
          <p:nvSpPr>
            <p:cNvPr id="9" name="מלבן 8"/>
            <p:cNvSpPr/>
            <p:nvPr/>
          </p:nvSpPr>
          <p:spPr>
            <a:xfrm>
              <a:off x="8534133" y="5731010"/>
              <a:ext cx="2270975" cy="92333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/>
              <a:r>
                <a:rPr lang="en-US" b="1" i="0" dirty="0" smtClean="0">
                  <a:solidFill>
                    <a:srgbClr val="090909"/>
                  </a:solidFill>
                  <a:effectLst/>
                  <a:latin typeface="Arial" panose="020B0604020202020204" pitchFamily="34" charset="0"/>
                </a:rPr>
                <a:t>IH-500 System</a:t>
              </a:r>
            </a:p>
            <a:p>
              <a:pPr algn="ctr"/>
              <a:r>
                <a:rPr lang="en-US" dirty="0" smtClean="0"/>
                <a:t/>
              </a:r>
              <a:br>
                <a:rPr lang="en-US" dirty="0" smtClean="0"/>
              </a:br>
              <a:endParaRPr lang="he-IL" dirty="0"/>
            </a:p>
          </p:txBody>
        </p: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426" y="5570574"/>
            <a:ext cx="4095750" cy="11144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70784" y="524190"/>
            <a:ext cx="35283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200" b="1" dirty="0" smtClean="0"/>
              <a:t>מכשירים אוטומטיים</a:t>
            </a:r>
          </a:p>
          <a:p>
            <a:pPr algn="ctr"/>
            <a:r>
              <a:rPr lang="he-IL" sz="3200" b="1" dirty="0" smtClean="0"/>
              <a:t>לקביעת סוג דם </a:t>
            </a:r>
          </a:p>
          <a:p>
            <a:pPr algn="ctr"/>
            <a:endParaRPr lang="he-IL" sz="3200" b="1" dirty="0" smtClean="0"/>
          </a:p>
          <a:p>
            <a:pPr algn="ctr" rtl="1"/>
            <a:r>
              <a:rPr lang="he-IL" sz="2000" b="1" dirty="0" smtClean="0"/>
              <a:t>ד"ר אלכס אוסניס, </a:t>
            </a:r>
          </a:p>
          <a:p>
            <a:pPr algn="ctr" rtl="1"/>
            <a:r>
              <a:rPr lang="he-IL" sz="2000" b="1" dirty="0" smtClean="0"/>
              <a:t>מרכז רפואי מאיר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326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1"/>
          <p:cNvSpPr txBox="1">
            <a:spLocks/>
          </p:cNvSpPr>
          <p:nvPr/>
        </p:nvSpPr>
        <p:spPr>
          <a:xfrm>
            <a:off x="5207894" y="-143816"/>
            <a:ext cx="2081011" cy="94015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IH-500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1"/>
          <p:cNvSpPr txBox="1">
            <a:spLocks/>
          </p:cNvSpPr>
          <p:nvPr/>
        </p:nvSpPr>
        <p:spPr>
          <a:xfrm>
            <a:off x="5207894" y="-143816"/>
            <a:ext cx="2081011" cy="94015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IH-500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340"/>
            <a:ext cx="8395028" cy="606165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028" y="2110964"/>
            <a:ext cx="3796972" cy="26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5055494" y="1"/>
            <a:ext cx="2081011" cy="708337"/>
          </a:xfrm>
        </p:spPr>
        <p:txBody>
          <a:bodyPr/>
          <a:lstStyle/>
          <a:p>
            <a:pPr algn="l" rtl="0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IH-500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3699" y="708338"/>
            <a:ext cx="5968301" cy="549381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u="sng" dirty="0" smtClean="0"/>
              <a:t>יכולת לבצע</a:t>
            </a:r>
            <a:r>
              <a:rPr lang="he-IL" dirty="0" smtClean="0"/>
              <a:t>:</a:t>
            </a:r>
          </a:p>
          <a:p>
            <a:pPr marL="800100" lvl="1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 smtClean="0"/>
              <a:t>סוג/סקר ב-</a:t>
            </a:r>
            <a:r>
              <a:rPr lang="en-US" dirty="0" smtClean="0"/>
              <a:t>LISS</a:t>
            </a:r>
            <a:r>
              <a:rPr lang="he-IL" dirty="0" smtClean="0"/>
              <a:t>/בודק שני (טפטוף כפול)</a:t>
            </a:r>
          </a:p>
          <a:p>
            <a:pPr marL="800100" lvl="1" indent="-342900">
              <a:lnSpc>
                <a:spcPct val="150000"/>
              </a:lnSpc>
              <a:buFont typeface="+mj-cs"/>
              <a:buAutoNum type="hebrew2Minus"/>
            </a:pPr>
            <a:r>
              <a:rPr lang="en-US" dirty="0" smtClean="0"/>
              <a:t>DAT</a:t>
            </a:r>
            <a:r>
              <a:rPr lang="he-IL" dirty="0" smtClean="0"/>
              <a:t> (פולי/קצר/מפורט)</a:t>
            </a:r>
          </a:p>
          <a:p>
            <a:pPr marL="800100" lvl="1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 smtClean="0"/>
              <a:t>פנוטיפ מלא כולל מנות (</a:t>
            </a:r>
            <a:r>
              <a:rPr lang="he-IL" dirty="0" err="1" smtClean="0"/>
              <a:t>דילואנט</a:t>
            </a:r>
            <a:r>
              <a:rPr lang="he-IL" dirty="0" smtClean="0"/>
              <a:t> 1+2)</a:t>
            </a:r>
          </a:p>
          <a:p>
            <a:pPr marL="800100" lvl="1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 smtClean="0"/>
              <a:t>סקר בכרטיס </a:t>
            </a:r>
            <a:r>
              <a:rPr lang="en-US" dirty="0" smtClean="0"/>
              <a:t>IgG</a:t>
            </a:r>
            <a:r>
              <a:rPr lang="he-IL" dirty="0" smtClean="0"/>
              <a:t> </a:t>
            </a:r>
          </a:p>
          <a:p>
            <a:pPr marL="800100" lvl="1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 smtClean="0"/>
              <a:t>פאנל רגיל (בכרטיס </a:t>
            </a:r>
            <a:r>
              <a:rPr lang="en-US" dirty="0" smtClean="0"/>
              <a:t>IgG</a:t>
            </a:r>
            <a:r>
              <a:rPr lang="he-IL" dirty="0" smtClean="0"/>
              <a:t>) ואנזים (בכרטיסי </a:t>
            </a:r>
            <a:r>
              <a:rPr lang="en-US" dirty="0" smtClean="0"/>
              <a:t>LISS</a:t>
            </a:r>
            <a:r>
              <a:rPr lang="he-IL" dirty="0" smtClean="0"/>
              <a:t>) כולל </a:t>
            </a:r>
            <a:r>
              <a:rPr lang="en-US" dirty="0" smtClean="0"/>
              <a:t>AC</a:t>
            </a:r>
          </a:p>
          <a:p>
            <a:pPr marL="800100" lvl="1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 err="1" smtClean="0"/>
              <a:t>טיטרציות</a:t>
            </a:r>
            <a:r>
              <a:rPr lang="he-IL" dirty="0" smtClean="0"/>
              <a:t>, יש אפשרות להזמין טיטר מתוצאת פאנל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dirty="0" smtClean="0"/>
              <a:t>יכולת לתכנת מראש הפעלה אוטומטית (</a:t>
            </a:r>
            <a:r>
              <a:rPr lang="he-IL" dirty="0" err="1" smtClean="0"/>
              <a:t>סוג+סקר+בודק</a:t>
            </a:r>
            <a:r>
              <a:rPr lang="he-IL" dirty="0" smtClean="0"/>
              <a:t> שני)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dirty="0" smtClean="0"/>
              <a:t>אפשר לבקש מספר בדיקות לדגימה בהרצה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dirty="0" smtClean="0"/>
              <a:t>אפשרות להוסיף בדיקות תוך כדי עבודה במכשיר עצמו ובקלות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dirty="0" err="1" smtClean="0"/>
              <a:t>ריאגנטים</a:t>
            </a:r>
            <a:r>
              <a:rPr lang="he-IL" dirty="0" smtClean="0"/>
              <a:t> נשמרים ב-16 מעלות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dirty="0" smtClean="0"/>
              <a:t>ניקוב באריות לפי הצורך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dirty="0" smtClean="0"/>
              <a:t>טיפול שבועי של כ-20 דקות, </a:t>
            </a:r>
            <a:r>
              <a:rPr lang="he-IL" b="1" u="sng" dirty="0" smtClean="0"/>
              <a:t>לא</a:t>
            </a:r>
            <a:r>
              <a:rPr lang="he-IL" dirty="0" smtClean="0"/>
              <a:t> ניתן לדחות</a:t>
            </a:r>
            <a:endParaRPr lang="he-IL" dirty="0"/>
          </a:p>
        </p:txBody>
      </p:sp>
      <p:sp>
        <p:nvSpPr>
          <p:cNvPr id="4" name="סוגר מסולסל שמאלי 3"/>
          <p:cNvSpPr/>
          <p:nvPr/>
        </p:nvSpPr>
        <p:spPr>
          <a:xfrm>
            <a:off x="7572778" y="1120462"/>
            <a:ext cx="262000" cy="128788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4898538" y="1579739"/>
            <a:ext cx="26484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התוצאות משודרות </a:t>
            </a:r>
            <a:r>
              <a:rPr lang="he-IL" dirty="0" err="1" smtClean="0"/>
              <a:t>לסופטוב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24" y="708338"/>
            <a:ext cx="4906361" cy="253982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3"/>
          <a:srcRect l="5871" t="8364" r="7199" b="11253"/>
          <a:stretch/>
        </p:blipFill>
        <p:spPr>
          <a:xfrm>
            <a:off x="0" y="3247494"/>
            <a:ext cx="6023346" cy="361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Ring |  ONE RING TO RULE THEM ALL | image tagged in lotr | made w/ Imgflip meme m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4" y="0"/>
            <a:ext cx="122042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5049387" y="0"/>
            <a:ext cx="2081011" cy="708337"/>
          </a:xfrm>
        </p:spPr>
        <p:txBody>
          <a:bodyPr/>
          <a:lstStyle/>
          <a:p>
            <a:pPr algn="l" rtl="0"/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IH-</a:t>
            </a:r>
            <a:r>
              <a:rPr lang="en-US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e-I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0777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5055494" y="1"/>
            <a:ext cx="2081011" cy="708337"/>
          </a:xfrm>
        </p:spPr>
        <p:txBody>
          <a:bodyPr/>
          <a:lstStyle/>
          <a:p>
            <a:pPr algn="l" rtl="0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IH-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08338"/>
            <a:ext cx="12192001" cy="61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5055494" y="1"/>
            <a:ext cx="2081011" cy="708337"/>
          </a:xfrm>
        </p:spPr>
        <p:txBody>
          <a:bodyPr/>
          <a:lstStyle/>
          <a:p>
            <a:pPr algn="l" rtl="0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IH-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540" y="753156"/>
            <a:ext cx="7268918" cy="610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l="12253" t="18541" r="14648" b="17155"/>
          <a:stretch/>
        </p:blipFill>
        <p:spPr>
          <a:xfrm>
            <a:off x="0" y="585988"/>
            <a:ext cx="8912181" cy="627201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3"/>
          <a:srcRect l="21655" t="33462" r="23098" b="20456"/>
          <a:stretch/>
        </p:blipFill>
        <p:spPr>
          <a:xfrm>
            <a:off x="3950487" y="1790162"/>
            <a:ext cx="8303549" cy="5067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00822" y="2292440"/>
            <a:ext cx="3647153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he-IL" dirty="0" smtClean="0"/>
              <a:t>180 דגימות במקביל (20-, </a:t>
            </a:r>
            <a:r>
              <a:rPr lang="he-IL" dirty="0" err="1" smtClean="0"/>
              <a:t>דילואנט</a:t>
            </a:r>
            <a:r>
              <a:rPr lang="he-IL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he-IL" dirty="0" smtClean="0"/>
              <a:t>מגירה עם 240 כרטיסי ג'ל</a:t>
            </a:r>
          </a:p>
          <a:p>
            <a:pPr marL="285750" indent="-285750">
              <a:buFontTx/>
              <a:buChar char="-"/>
            </a:pPr>
            <a:r>
              <a:rPr lang="he-IL" dirty="0" smtClean="0"/>
              <a:t>מקום ל-28 בקבוקוני </a:t>
            </a:r>
            <a:r>
              <a:rPr lang="he-IL" dirty="0" err="1" smtClean="0"/>
              <a:t>ריאגנטים</a:t>
            </a:r>
            <a:endParaRPr lang="he-IL" dirty="0"/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5207894" y="-143816"/>
            <a:ext cx="2081011" cy="94015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IH-1000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17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5055494" y="1"/>
            <a:ext cx="2081011" cy="708337"/>
          </a:xfrm>
        </p:spPr>
        <p:txBody>
          <a:bodyPr/>
          <a:lstStyle/>
          <a:p>
            <a:pPr algn="l" rtl="0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IH-1000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2"/>
          <a:srcRect l="508" t="12147" r="1127" b="5340"/>
          <a:stretch/>
        </p:blipFill>
        <p:spPr>
          <a:xfrm>
            <a:off x="3530" y="862886"/>
            <a:ext cx="12188470" cy="599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5055494" y="1"/>
            <a:ext cx="2081011" cy="708337"/>
          </a:xfrm>
        </p:spPr>
        <p:txBody>
          <a:bodyPr/>
          <a:lstStyle/>
          <a:p>
            <a:pPr algn="l" rtl="0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IH-1000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338"/>
            <a:ext cx="12192000" cy="614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5055494" y="1"/>
            <a:ext cx="2081011" cy="708337"/>
          </a:xfrm>
        </p:spPr>
        <p:txBody>
          <a:bodyPr/>
          <a:lstStyle/>
          <a:p>
            <a:pPr algn="l" rtl="0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IH-1000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r="916"/>
          <a:stretch/>
        </p:blipFill>
        <p:spPr>
          <a:xfrm>
            <a:off x="0" y="885496"/>
            <a:ext cx="12192000" cy="59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5055494" y="1"/>
            <a:ext cx="2081011" cy="708337"/>
          </a:xfrm>
        </p:spPr>
        <p:txBody>
          <a:bodyPr/>
          <a:lstStyle/>
          <a:p>
            <a:pPr algn="l" rtl="0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IH-1000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r="966"/>
          <a:stretch/>
        </p:blipFill>
        <p:spPr>
          <a:xfrm>
            <a:off x="0" y="708338"/>
            <a:ext cx="12191999" cy="61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5055494" y="1"/>
            <a:ext cx="2081011" cy="708337"/>
          </a:xfrm>
        </p:spPr>
        <p:txBody>
          <a:bodyPr/>
          <a:lstStyle/>
          <a:p>
            <a:pPr algn="l" rtl="0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IH-1000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5495" y="708338"/>
            <a:ext cx="7136506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u="sng" dirty="0" smtClean="0"/>
              <a:t>יכולת לבצע</a:t>
            </a:r>
            <a:r>
              <a:rPr lang="he-IL" dirty="0" smtClean="0"/>
              <a:t>:</a:t>
            </a:r>
          </a:p>
          <a:p>
            <a:pPr marL="800100" lvl="1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 smtClean="0"/>
              <a:t>סוג/סקר ב-</a:t>
            </a:r>
            <a:r>
              <a:rPr lang="en-US" dirty="0" smtClean="0"/>
              <a:t>LISS</a:t>
            </a:r>
            <a:r>
              <a:rPr lang="he-IL" dirty="0" smtClean="0"/>
              <a:t>/בודק שני (טפטוף כפול)</a:t>
            </a:r>
          </a:p>
          <a:p>
            <a:pPr marL="800100" lvl="1" indent="-342900">
              <a:lnSpc>
                <a:spcPct val="150000"/>
              </a:lnSpc>
              <a:buFont typeface="+mj-cs"/>
              <a:buAutoNum type="hebrew2Minus"/>
            </a:pPr>
            <a:r>
              <a:rPr lang="en-US" dirty="0" smtClean="0"/>
              <a:t>DAT</a:t>
            </a:r>
            <a:r>
              <a:rPr lang="he-IL" dirty="0" smtClean="0"/>
              <a:t> (פולי/קצר/מפורט)</a:t>
            </a:r>
          </a:p>
          <a:p>
            <a:pPr marL="800100" lvl="1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 smtClean="0"/>
              <a:t>פנוטיפ מלא כולל מנות (</a:t>
            </a:r>
            <a:r>
              <a:rPr lang="he-IL" dirty="0" err="1" smtClean="0"/>
              <a:t>דילואנט</a:t>
            </a:r>
            <a:r>
              <a:rPr lang="he-IL" dirty="0" smtClean="0"/>
              <a:t> 1+2) </a:t>
            </a:r>
            <a:r>
              <a:rPr lang="he-IL" sz="2400" b="1" dirty="0" smtClean="0"/>
              <a:t>***</a:t>
            </a:r>
            <a:endParaRPr lang="he-IL" b="1" dirty="0" smtClean="0"/>
          </a:p>
          <a:p>
            <a:pPr marL="800100" lvl="1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 smtClean="0"/>
              <a:t>סקר בכרטיס </a:t>
            </a:r>
            <a:r>
              <a:rPr lang="en-US" dirty="0" smtClean="0"/>
              <a:t>IgG</a:t>
            </a:r>
            <a:r>
              <a:rPr lang="he-IL" dirty="0" smtClean="0"/>
              <a:t> </a:t>
            </a:r>
          </a:p>
          <a:p>
            <a:pPr marL="800100" lvl="1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 smtClean="0"/>
              <a:t>פאנל רגיל (בכרטיס </a:t>
            </a:r>
            <a:r>
              <a:rPr lang="en-US" dirty="0" smtClean="0"/>
              <a:t>IgG</a:t>
            </a:r>
            <a:r>
              <a:rPr lang="he-IL" dirty="0" smtClean="0"/>
              <a:t>) ואנזים (בכרטיסי </a:t>
            </a:r>
            <a:r>
              <a:rPr lang="en-US" dirty="0" smtClean="0"/>
              <a:t>LISS</a:t>
            </a:r>
            <a:r>
              <a:rPr lang="he-IL" dirty="0" smtClean="0"/>
              <a:t>) כולל </a:t>
            </a:r>
            <a:r>
              <a:rPr lang="en-US" dirty="0" smtClean="0"/>
              <a:t>AC</a:t>
            </a:r>
            <a:r>
              <a:rPr lang="he-IL" dirty="0" smtClean="0"/>
              <a:t> </a:t>
            </a:r>
            <a:r>
              <a:rPr lang="he-IL" sz="2400" b="1" dirty="0" smtClean="0"/>
              <a:t>***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dirty="0" smtClean="0"/>
              <a:t>יכולת לתכנת מראש הפעלה אוטומטית (</a:t>
            </a:r>
            <a:r>
              <a:rPr lang="he-IL" dirty="0" err="1" smtClean="0"/>
              <a:t>סוג+סקר+בודק</a:t>
            </a:r>
            <a:r>
              <a:rPr lang="he-IL" dirty="0" smtClean="0"/>
              <a:t> שני)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dirty="0" smtClean="0"/>
              <a:t>אפשר לבקש רק בדיקה אחת לדגימה בהרצה, משתמש בפרופילים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dirty="0" smtClean="0"/>
              <a:t>אפשרות להוסיף בדיקות תוך כדי עבודה בתוכנת הניהול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dirty="0" err="1" smtClean="0"/>
              <a:t>ריאגנטים</a:t>
            </a:r>
            <a:r>
              <a:rPr lang="he-IL" dirty="0" smtClean="0"/>
              <a:t> נשמרים בטמפ' החדר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dirty="0" smtClean="0"/>
              <a:t>ניקוב כרטיס שלם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dirty="0" smtClean="0"/>
              <a:t>טיפול שבועי של כשעה, ניתן לדחות</a:t>
            </a:r>
            <a:endParaRPr lang="he-IL" dirty="0"/>
          </a:p>
        </p:txBody>
      </p:sp>
      <p:grpSp>
        <p:nvGrpSpPr>
          <p:cNvPr id="11" name="קבוצה 10"/>
          <p:cNvGrpSpPr/>
          <p:nvPr/>
        </p:nvGrpSpPr>
        <p:grpSpPr>
          <a:xfrm>
            <a:off x="4734762" y="1120462"/>
            <a:ext cx="2936240" cy="1287887"/>
            <a:chOff x="4898538" y="1120462"/>
            <a:chExt cx="2936240" cy="1287887"/>
          </a:xfrm>
        </p:grpSpPr>
        <p:sp>
          <p:nvSpPr>
            <p:cNvPr id="4" name="סוגר מסולסל שמאלי 3"/>
            <p:cNvSpPr/>
            <p:nvPr/>
          </p:nvSpPr>
          <p:spPr>
            <a:xfrm>
              <a:off x="7572778" y="1120462"/>
              <a:ext cx="262000" cy="1287887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8538" y="1579739"/>
              <a:ext cx="264848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 smtClean="0"/>
                <a:t>התוצאות משודרות </a:t>
              </a:r>
              <a:r>
                <a:rPr lang="he-IL" dirty="0" err="1" smtClean="0"/>
                <a:t>לסופטוב</a:t>
              </a:r>
              <a:endParaRPr lang="he-IL" dirty="0"/>
            </a:p>
          </p:txBody>
        </p:sp>
      </p:grp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08339"/>
            <a:ext cx="4756868" cy="289792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3601927"/>
            <a:ext cx="5673401" cy="32714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80860" y="6250674"/>
            <a:ext cx="246093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*** - נוטה להיתקע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880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/>
          <a:srcRect l="19590" t="22400" r="22425" b="14214"/>
          <a:stretch/>
        </p:blipFill>
        <p:spPr>
          <a:xfrm>
            <a:off x="0" y="675563"/>
            <a:ext cx="7069541" cy="6182437"/>
          </a:xfrm>
          <a:prstGeom prst="rect">
            <a:avLst/>
          </a:prstGeom>
        </p:spPr>
      </p:pic>
      <p:sp>
        <p:nvSpPr>
          <p:cNvPr id="10" name="כותרת 1"/>
          <p:cNvSpPr txBox="1">
            <a:spLocks/>
          </p:cNvSpPr>
          <p:nvPr/>
        </p:nvSpPr>
        <p:spPr>
          <a:xfrm>
            <a:off x="5207894" y="-143816"/>
            <a:ext cx="2081011" cy="94015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IH-500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 t="6777" r="18085" b="14017"/>
          <a:stretch/>
        </p:blipFill>
        <p:spPr>
          <a:xfrm>
            <a:off x="3902296" y="2899865"/>
            <a:ext cx="4692205" cy="38220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12180" y="2292440"/>
            <a:ext cx="3135795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he-IL" dirty="0" smtClean="0"/>
              <a:t>50 דגימות במקביל </a:t>
            </a:r>
          </a:p>
          <a:p>
            <a:pPr marL="285750" indent="-285750">
              <a:buFontTx/>
              <a:buChar char="-"/>
            </a:pPr>
            <a:r>
              <a:rPr lang="he-IL" dirty="0" smtClean="0"/>
              <a:t>מגירה עם 90 כרטיסי ג'ל</a:t>
            </a:r>
          </a:p>
          <a:p>
            <a:pPr marL="285750" indent="-285750">
              <a:buFontTx/>
              <a:buChar char="-"/>
            </a:pPr>
            <a:r>
              <a:rPr lang="he-IL" dirty="0" smtClean="0"/>
              <a:t>מקום ל-34 בקבוקוני </a:t>
            </a:r>
            <a:r>
              <a:rPr lang="he-IL" dirty="0" err="1" smtClean="0"/>
              <a:t>ריאגנטים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225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1"/>
          <p:cNvSpPr txBox="1">
            <a:spLocks/>
          </p:cNvSpPr>
          <p:nvPr/>
        </p:nvSpPr>
        <p:spPr>
          <a:xfrm>
            <a:off x="5207894" y="-143816"/>
            <a:ext cx="2081011" cy="94015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IH-500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6342"/>
            <a:ext cx="12192000" cy="606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258</Words>
  <Application>Microsoft Office PowerPoint</Application>
  <PresentationFormat>מסך רחב</PresentationFormat>
  <Paragraphs>57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IH-1000:</vt:lpstr>
      <vt:lpstr>IH-1000:</vt:lpstr>
      <vt:lpstr>IH-1000:</vt:lpstr>
      <vt:lpstr>IH-1000:</vt:lpstr>
      <vt:lpstr>IH-1000:</vt:lpstr>
      <vt:lpstr>מצגת של PowerPoint‏</vt:lpstr>
      <vt:lpstr>מצגת של PowerPoint‏</vt:lpstr>
      <vt:lpstr>מצגת של PowerPoint‏</vt:lpstr>
      <vt:lpstr>מצגת של PowerPoint‏</vt:lpstr>
      <vt:lpstr>IH-500:</vt:lpstr>
      <vt:lpstr>IH-Com:</vt:lpstr>
      <vt:lpstr>IH-Com:</vt:lpstr>
      <vt:lpstr>IH-Com: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ד"ר אלכסנדר אוסניס</dc:creator>
  <cp:lastModifiedBy>ד"ר אלכסנדר אוסניס </cp:lastModifiedBy>
  <cp:revision>26</cp:revision>
  <dcterms:created xsi:type="dcterms:W3CDTF">2022-06-22T07:35:03Z</dcterms:created>
  <dcterms:modified xsi:type="dcterms:W3CDTF">2022-06-22T12:04:30Z</dcterms:modified>
</cp:coreProperties>
</file>